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3" r:id="rId4"/>
    <p:sldId id="270" r:id="rId5"/>
    <p:sldId id="271" r:id="rId6"/>
    <p:sldId id="274" r:id="rId7"/>
    <p:sldId id="258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8" r:id="rId16"/>
    <p:sldId id="267" r:id="rId17"/>
    <p:sldId id="26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4"/>
  </p:normalViewPr>
  <p:slideViewPr>
    <p:cSldViewPr snapToGrid="0" snapToObjects="1">
      <p:cViewPr varScale="1">
        <p:scale>
          <a:sx n="102" d="100"/>
          <a:sy n="102" d="100"/>
        </p:scale>
        <p:origin x="17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D46C1E-0094-4AE9-AC2D-4CB678E4953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13D4EEE-6B26-411D-B5B8-215B4F87F7A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Providing instant, detailed alerts to relevant authorities, eliminating delays in threat reporting, delivering precise information about the incident's location and reduce reaction time..</a:t>
          </a:r>
        </a:p>
      </dgm:t>
    </dgm:pt>
    <dgm:pt modelId="{CA920ABC-0602-4AFD-9DEA-231A67767AFF}" type="parTrans" cxnId="{3632325F-D8A1-412C-842D-EBB55AF5F6B0}">
      <dgm:prSet/>
      <dgm:spPr/>
      <dgm:t>
        <a:bodyPr/>
        <a:lstStyle/>
        <a:p>
          <a:endParaRPr lang="en-US"/>
        </a:p>
      </dgm:t>
    </dgm:pt>
    <dgm:pt modelId="{8426907A-54F7-4F1F-A36B-5DC530827A61}" type="sibTrans" cxnId="{3632325F-D8A1-412C-842D-EBB55AF5F6B0}">
      <dgm:prSet/>
      <dgm:spPr/>
      <dgm:t>
        <a:bodyPr/>
        <a:lstStyle/>
        <a:p>
          <a:endParaRPr lang="en-US"/>
        </a:p>
      </dgm:t>
    </dgm:pt>
    <dgm:pt modelId="{960C86D4-EBE9-46B9-BE35-353F14B9B26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Significantly reduce response times to potential security threats recognizing that every second saved can be crucial</a:t>
          </a:r>
        </a:p>
      </dgm:t>
    </dgm:pt>
    <dgm:pt modelId="{48BCBD5F-24C0-4F14-8FA3-5A39C1F58260}" type="sibTrans" cxnId="{EBBAE5C7-052F-4C2B-84E5-0CB3C5D53321}">
      <dgm:prSet/>
      <dgm:spPr/>
      <dgm:t>
        <a:bodyPr/>
        <a:lstStyle/>
        <a:p>
          <a:endParaRPr lang="en-US"/>
        </a:p>
      </dgm:t>
    </dgm:pt>
    <dgm:pt modelId="{ABCF909D-B491-4BFF-A952-9862303BE3E9}" type="parTrans" cxnId="{EBBAE5C7-052F-4C2B-84E5-0CB3C5D53321}">
      <dgm:prSet/>
      <dgm:spPr/>
      <dgm:t>
        <a:bodyPr/>
        <a:lstStyle/>
        <a:p>
          <a:endParaRPr lang="en-US"/>
        </a:p>
      </dgm:t>
    </dgm:pt>
    <dgm:pt modelId="{2263FABB-3506-4DF8-8877-381D60DCFD44}" type="pres">
      <dgm:prSet presAssocID="{1AD46C1E-0094-4AE9-AC2D-4CB678E4953F}" presName="root" presStyleCnt="0">
        <dgm:presLayoutVars>
          <dgm:dir/>
          <dgm:resizeHandles val="exact"/>
        </dgm:presLayoutVars>
      </dgm:prSet>
      <dgm:spPr/>
    </dgm:pt>
    <dgm:pt modelId="{50A41734-A0E5-40B5-95D6-2C4A3869D9DF}" type="pres">
      <dgm:prSet presAssocID="{960C86D4-EBE9-46B9-BE35-353F14B9B266}" presName="compNode" presStyleCnt="0"/>
      <dgm:spPr/>
    </dgm:pt>
    <dgm:pt modelId="{C5FBA041-18A6-475B-AF10-D5C4F98A025E}" type="pres">
      <dgm:prSet presAssocID="{960C86D4-EBE9-46B9-BE35-353F14B9B266}" presName="bgRect" presStyleLbl="bgShp" presStyleIdx="0" presStyleCnt="2"/>
      <dgm:spPr/>
    </dgm:pt>
    <dgm:pt modelId="{3483C3E7-BD71-43C1-ADC1-5D7012017982}" type="pres">
      <dgm:prSet presAssocID="{960C86D4-EBE9-46B9-BE35-353F14B9B26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A6F48DB8-0912-44D8-9679-0E1A30C38B5E}" type="pres">
      <dgm:prSet presAssocID="{960C86D4-EBE9-46B9-BE35-353F14B9B266}" presName="spaceRect" presStyleCnt="0"/>
      <dgm:spPr/>
    </dgm:pt>
    <dgm:pt modelId="{C5AB4189-14EE-417B-9787-7114F02DD572}" type="pres">
      <dgm:prSet presAssocID="{960C86D4-EBE9-46B9-BE35-353F14B9B266}" presName="parTx" presStyleLbl="revTx" presStyleIdx="0" presStyleCnt="2">
        <dgm:presLayoutVars>
          <dgm:chMax val="0"/>
          <dgm:chPref val="0"/>
        </dgm:presLayoutVars>
      </dgm:prSet>
      <dgm:spPr/>
    </dgm:pt>
    <dgm:pt modelId="{ABE4448B-BE5D-43EA-9B86-BCC04F2FF7B2}" type="pres">
      <dgm:prSet presAssocID="{48BCBD5F-24C0-4F14-8FA3-5A39C1F58260}" presName="sibTrans" presStyleCnt="0"/>
      <dgm:spPr/>
    </dgm:pt>
    <dgm:pt modelId="{FDB29F59-DE70-48F6-A8CB-272EC3539826}" type="pres">
      <dgm:prSet presAssocID="{E13D4EEE-6B26-411D-B5B8-215B4F87F7A8}" presName="compNode" presStyleCnt="0"/>
      <dgm:spPr/>
    </dgm:pt>
    <dgm:pt modelId="{42EB932B-F315-488F-ABAD-D832FBFEEBD6}" type="pres">
      <dgm:prSet presAssocID="{E13D4EEE-6B26-411D-B5B8-215B4F87F7A8}" presName="bgRect" presStyleLbl="bgShp" presStyleIdx="1" presStyleCnt="2"/>
      <dgm:spPr/>
    </dgm:pt>
    <dgm:pt modelId="{106E9A79-45BC-43E9-B555-96ADDD696872}" type="pres">
      <dgm:prSet presAssocID="{E13D4EEE-6B26-411D-B5B8-215B4F87F7A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45543D79-5608-47F9-9DA8-F86600F7990D}" type="pres">
      <dgm:prSet presAssocID="{E13D4EEE-6B26-411D-B5B8-215B4F87F7A8}" presName="spaceRect" presStyleCnt="0"/>
      <dgm:spPr/>
    </dgm:pt>
    <dgm:pt modelId="{EE4C3AA7-88E5-47D9-A178-9E2651A2FE4B}" type="pres">
      <dgm:prSet presAssocID="{E13D4EEE-6B26-411D-B5B8-215B4F87F7A8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2CC77C34-853F-486F-9C3E-12936458B3B1}" type="presOf" srcId="{960C86D4-EBE9-46B9-BE35-353F14B9B266}" destId="{C5AB4189-14EE-417B-9787-7114F02DD572}" srcOrd="0" destOrd="0" presId="urn:microsoft.com/office/officeart/2018/2/layout/IconVerticalSolidList"/>
    <dgm:cxn modelId="{3632325F-D8A1-412C-842D-EBB55AF5F6B0}" srcId="{1AD46C1E-0094-4AE9-AC2D-4CB678E4953F}" destId="{E13D4EEE-6B26-411D-B5B8-215B4F87F7A8}" srcOrd="1" destOrd="0" parTransId="{CA920ABC-0602-4AFD-9DEA-231A67767AFF}" sibTransId="{8426907A-54F7-4F1F-A36B-5DC530827A61}"/>
    <dgm:cxn modelId="{45A82B92-5C92-4656-BAE5-7DE4EC41CBF3}" type="presOf" srcId="{1AD46C1E-0094-4AE9-AC2D-4CB678E4953F}" destId="{2263FABB-3506-4DF8-8877-381D60DCFD44}" srcOrd="0" destOrd="0" presId="urn:microsoft.com/office/officeart/2018/2/layout/IconVerticalSolidList"/>
    <dgm:cxn modelId="{EBBAE5C7-052F-4C2B-84E5-0CB3C5D53321}" srcId="{1AD46C1E-0094-4AE9-AC2D-4CB678E4953F}" destId="{960C86D4-EBE9-46B9-BE35-353F14B9B266}" srcOrd="0" destOrd="0" parTransId="{ABCF909D-B491-4BFF-A952-9862303BE3E9}" sibTransId="{48BCBD5F-24C0-4F14-8FA3-5A39C1F58260}"/>
    <dgm:cxn modelId="{77B853FD-F305-4BBB-A8D0-43597B2E1987}" type="presOf" srcId="{E13D4EEE-6B26-411D-B5B8-215B4F87F7A8}" destId="{EE4C3AA7-88E5-47D9-A178-9E2651A2FE4B}" srcOrd="0" destOrd="0" presId="urn:microsoft.com/office/officeart/2018/2/layout/IconVerticalSolidList"/>
    <dgm:cxn modelId="{70E9E112-1C79-4543-866A-F2C7EE07E607}" type="presParOf" srcId="{2263FABB-3506-4DF8-8877-381D60DCFD44}" destId="{50A41734-A0E5-40B5-95D6-2C4A3869D9DF}" srcOrd="0" destOrd="0" presId="urn:microsoft.com/office/officeart/2018/2/layout/IconVerticalSolidList"/>
    <dgm:cxn modelId="{DCDF4054-028A-46E3-891B-1EA5E6F30E4E}" type="presParOf" srcId="{50A41734-A0E5-40B5-95D6-2C4A3869D9DF}" destId="{C5FBA041-18A6-475B-AF10-D5C4F98A025E}" srcOrd="0" destOrd="0" presId="urn:microsoft.com/office/officeart/2018/2/layout/IconVerticalSolidList"/>
    <dgm:cxn modelId="{C4AFB4E7-B76C-4F42-8345-A24786115406}" type="presParOf" srcId="{50A41734-A0E5-40B5-95D6-2C4A3869D9DF}" destId="{3483C3E7-BD71-43C1-ADC1-5D7012017982}" srcOrd="1" destOrd="0" presId="urn:microsoft.com/office/officeart/2018/2/layout/IconVerticalSolidList"/>
    <dgm:cxn modelId="{73AD6112-3ADA-4004-B2C3-CB9B42AD4250}" type="presParOf" srcId="{50A41734-A0E5-40B5-95D6-2C4A3869D9DF}" destId="{A6F48DB8-0912-44D8-9679-0E1A30C38B5E}" srcOrd="2" destOrd="0" presId="urn:microsoft.com/office/officeart/2018/2/layout/IconVerticalSolidList"/>
    <dgm:cxn modelId="{26955726-A214-4A8E-A75B-1683A7D4A44A}" type="presParOf" srcId="{50A41734-A0E5-40B5-95D6-2C4A3869D9DF}" destId="{C5AB4189-14EE-417B-9787-7114F02DD572}" srcOrd="3" destOrd="0" presId="urn:microsoft.com/office/officeart/2018/2/layout/IconVerticalSolidList"/>
    <dgm:cxn modelId="{E54E96BC-1C98-4EB8-B773-04DD83103121}" type="presParOf" srcId="{2263FABB-3506-4DF8-8877-381D60DCFD44}" destId="{ABE4448B-BE5D-43EA-9B86-BCC04F2FF7B2}" srcOrd="1" destOrd="0" presId="urn:microsoft.com/office/officeart/2018/2/layout/IconVerticalSolidList"/>
    <dgm:cxn modelId="{B793D7E0-6418-4279-A652-D6757D7225F4}" type="presParOf" srcId="{2263FABB-3506-4DF8-8877-381D60DCFD44}" destId="{FDB29F59-DE70-48F6-A8CB-272EC3539826}" srcOrd="2" destOrd="0" presId="urn:microsoft.com/office/officeart/2018/2/layout/IconVerticalSolidList"/>
    <dgm:cxn modelId="{60CAA94D-594F-4E0B-A32E-DA940D84551A}" type="presParOf" srcId="{FDB29F59-DE70-48F6-A8CB-272EC3539826}" destId="{42EB932B-F315-488F-ABAD-D832FBFEEBD6}" srcOrd="0" destOrd="0" presId="urn:microsoft.com/office/officeart/2018/2/layout/IconVerticalSolidList"/>
    <dgm:cxn modelId="{74445564-8E4A-453A-89D2-AD8DE6F5C50F}" type="presParOf" srcId="{FDB29F59-DE70-48F6-A8CB-272EC3539826}" destId="{106E9A79-45BC-43E9-B555-96ADDD696872}" srcOrd="1" destOrd="0" presId="urn:microsoft.com/office/officeart/2018/2/layout/IconVerticalSolidList"/>
    <dgm:cxn modelId="{48893EB9-DF60-4652-A3BC-FA091F24FAB6}" type="presParOf" srcId="{FDB29F59-DE70-48F6-A8CB-272EC3539826}" destId="{45543D79-5608-47F9-9DA8-F86600F7990D}" srcOrd="2" destOrd="0" presId="urn:microsoft.com/office/officeart/2018/2/layout/IconVerticalSolidList"/>
    <dgm:cxn modelId="{B6BECB11-7071-4F77-A38A-E916814D96E2}" type="presParOf" srcId="{FDB29F59-DE70-48F6-A8CB-272EC3539826}" destId="{EE4C3AA7-88E5-47D9-A178-9E2651A2FE4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FBA041-18A6-475B-AF10-D5C4F98A025E}">
      <dsp:nvSpPr>
        <dsp:cNvPr id="0" name=""/>
        <dsp:cNvSpPr/>
      </dsp:nvSpPr>
      <dsp:spPr>
        <a:xfrm>
          <a:off x="0" y="620169"/>
          <a:ext cx="8229600" cy="11449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83C3E7-BD71-43C1-ADC1-5D7012017982}">
      <dsp:nvSpPr>
        <dsp:cNvPr id="0" name=""/>
        <dsp:cNvSpPr/>
      </dsp:nvSpPr>
      <dsp:spPr>
        <a:xfrm>
          <a:off x="346340" y="877778"/>
          <a:ext cx="629710" cy="6297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AB4189-14EE-417B-9787-7114F02DD572}">
      <dsp:nvSpPr>
        <dsp:cNvPr id="0" name=""/>
        <dsp:cNvSpPr/>
      </dsp:nvSpPr>
      <dsp:spPr>
        <a:xfrm>
          <a:off x="1322392" y="620169"/>
          <a:ext cx="6907207" cy="11449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172" tIns="121172" rIns="121172" bIns="12117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Significantly reduce response times to potential security threats recognizing that every second saved can be crucial</a:t>
          </a:r>
        </a:p>
      </dsp:txBody>
      <dsp:txXfrm>
        <a:off x="1322392" y="620169"/>
        <a:ext cx="6907207" cy="1144928"/>
      </dsp:txXfrm>
    </dsp:sp>
    <dsp:sp modelId="{42EB932B-F315-488F-ABAD-D832FBFEEBD6}">
      <dsp:nvSpPr>
        <dsp:cNvPr id="0" name=""/>
        <dsp:cNvSpPr/>
      </dsp:nvSpPr>
      <dsp:spPr>
        <a:xfrm>
          <a:off x="0" y="2051330"/>
          <a:ext cx="8229600" cy="11449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6E9A79-45BC-43E9-B555-96ADDD696872}">
      <dsp:nvSpPr>
        <dsp:cNvPr id="0" name=""/>
        <dsp:cNvSpPr/>
      </dsp:nvSpPr>
      <dsp:spPr>
        <a:xfrm>
          <a:off x="346340" y="2308939"/>
          <a:ext cx="629710" cy="6297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4C3AA7-88E5-47D9-A178-9E2651A2FE4B}">
      <dsp:nvSpPr>
        <dsp:cNvPr id="0" name=""/>
        <dsp:cNvSpPr/>
      </dsp:nvSpPr>
      <dsp:spPr>
        <a:xfrm>
          <a:off x="1322392" y="2051330"/>
          <a:ext cx="6907207" cy="11449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172" tIns="121172" rIns="121172" bIns="121172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Providing instant, detailed alerts to relevant authorities, eliminating delays in threat reporting, delivering precise information about the incident's location and reduce reaction time..</a:t>
          </a:r>
        </a:p>
      </dsp:txBody>
      <dsp:txXfrm>
        <a:off x="1322392" y="2051330"/>
        <a:ext cx="6907207" cy="1144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jp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FAEB5-17E1-604B-AE24-2F075AFE68CC}" type="datetimeFigureOut">
              <a:rPr lang="en-IL" smtClean="0"/>
              <a:t>23/07/2024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4DFCF-5315-9644-A588-8153F9E5A7B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61206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4DFCF-5315-9644-A588-8153F9E5A7B2}" type="slidenum">
              <a:rPr lang="en-IL" smtClean="0"/>
              <a:t>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88967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ageLogo.jpeg">
            <a:extLst>
              <a:ext uri="{FF2B5EF4-FFF2-40B4-BE49-F238E27FC236}">
                <a16:creationId xmlns:a16="http://schemas.microsoft.com/office/drawing/2014/main" id="{D5205BB9-A5B1-54AC-1928-E5E4F9D737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000" t="9091" r="28473"/>
          <a:stretch/>
        </p:blipFill>
        <p:spPr>
          <a:xfrm>
            <a:off x="3000376" y="10"/>
            <a:ext cx="6143624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8484" y="991554"/>
            <a:ext cx="5042191" cy="3334943"/>
          </a:xfrm>
        </p:spPr>
        <p:txBody>
          <a:bodyPr anchor="b">
            <a:normAutofit/>
          </a:bodyPr>
          <a:lstStyle/>
          <a:p>
            <a:pPr algn="l"/>
            <a:br>
              <a:rPr lang="en-US" sz="3900" dirty="0">
                <a:solidFill>
                  <a:schemeClr val="bg1"/>
                </a:solidFill>
              </a:rPr>
            </a:br>
            <a:r>
              <a:rPr lang="en-US" sz="3900" dirty="0">
                <a:solidFill>
                  <a:schemeClr val="bg1"/>
                </a:solidFill>
              </a:rPr>
              <a:t>Guardian View</a:t>
            </a:r>
            <a:br>
              <a:rPr lang="en-US" sz="3900" dirty="0">
                <a:solidFill>
                  <a:schemeClr val="bg1"/>
                </a:solidFill>
              </a:rPr>
            </a:br>
            <a:r>
              <a:rPr lang="en-US" sz="3900" dirty="0">
                <a:solidFill>
                  <a:schemeClr val="bg1"/>
                </a:solidFill>
              </a:rPr>
              <a:t>Real-Time Weapon Detection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485" y="4872922"/>
            <a:ext cx="3017519" cy="1208141"/>
          </a:xfrm>
        </p:spPr>
        <p:txBody>
          <a:bodyPr>
            <a:normAutofit/>
          </a:bodyPr>
          <a:lstStyle/>
          <a:p>
            <a:pPr algn="l"/>
            <a:r>
              <a:rPr lang="en-US" sz="1600">
                <a:solidFill>
                  <a:schemeClr val="bg1"/>
                </a:solidFill>
              </a:rPr>
              <a:t>Enhancing Security Through AI-Powered Video Analysis</a:t>
            </a:r>
          </a:p>
          <a:p>
            <a:pPr algn="l"/>
            <a:r>
              <a:rPr lang="en-US" sz="1600">
                <a:solidFill>
                  <a:schemeClr val="bg1"/>
                </a:solidFill>
              </a:rPr>
              <a:t>Authors: Dori Rozen and Omer Iny</a:t>
            </a:r>
          </a:p>
          <a:p>
            <a:pPr algn="l"/>
            <a:r>
              <a:rPr lang="en-US" sz="1600">
                <a:solidFill>
                  <a:schemeClr val="bg1"/>
                </a:solidFill>
              </a:rPr>
              <a:t>Advisor: Mr. Rozewaks Yoram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Firebase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Firebase serves as our mediator between the frontend and backend as well as providing: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Real-time database</a:t>
            </a:r>
          </a:p>
          <a:p>
            <a:r>
              <a:rPr lang="en-US" sz="2400" dirty="0"/>
              <a:t>User authentication</a:t>
            </a:r>
          </a:p>
          <a:p>
            <a:r>
              <a:rPr lang="en-US" sz="2400" dirty="0"/>
              <a:t>Cloud storage for video streams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4C052BB-19D8-D18A-912F-1B8FF4C2F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7480" y="388938"/>
            <a:ext cx="8128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Flutter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Our mobile application is built with Flutter, offering:</a:t>
            </a:r>
          </a:p>
          <a:p>
            <a:r>
              <a:rPr lang="en-US" sz="2400" dirty="0"/>
              <a:t>Cross-platform compatibility (iOS and Android)</a:t>
            </a:r>
          </a:p>
          <a:p>
            <a:r>
              <a:rPr lang="en-US" sz="2400" dirty="0"/>
              <a:t>Real-time alert system</a:t>
            </a:r>
          </a:p>
          <a:p>
            <a:r>
              <a:rPr lang="en-US" sz="2400" dirty="0"/>
              <a:t>User-friendly interface for security personnel</a:t>
            </a:r>
          </a:p>
          <a:p>
            <a:r>
              <a:rPr lang="en-US" sz="2400" dirty="0"/>
              <a:t>Integration with Firebase for seamless and fast data flow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56A0DBF-7133-3166-08DE-58B2DCDB8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7480" y="388938"/>
            <a:ext cx="8128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System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3683358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dirty="0"/>
              <a:t>Key Features: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User management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YOLO process Video and live video analysis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Alert generation with the model detections visualized.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Navigating to the scene</a:t>
            </a:r>
            <a:br>
              <a:rPr lang="en-US" sz="1700" dirty="0"/>
            </a:br>
            <a:endParaRPr lang="en-US" sz="17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/>
              <a:t>Workflow Steps: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/>
              <a:t>1. Video streams are captured from user videos or live webcam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/>
              <a:t>2. Frames are processed with our YOLO model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/>
              <a:t>3. Detected weapons trigger alerts in the Firebase backend according to the set threshold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/>
              <a:t>4. Flutter app receives an update for a new alert and displaying it to user </a:t>
            </a:r>
            <a:br>
              <a:rPr lang="en-US" sz="1700" dirty="0"/>
            </a:br>
            <a:r>
              <a:rPr lang="en-US" sz="1700" dirty="0"/>
              <a:t>5. Security personnel can view threat details and respond accordingly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6403FD19-339F-91B1-A07D-C1399F457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7480" y="388938"/>
            <a:ext cx="8128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297" y="502021"/>
            <a:ext cx="3719703" cy="16429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System Architecture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86A8D1-095D-0157-698A-56672AE1CF59}"/>
              </a:ext>
            </a:extLst>
          </p:cNvPr>
          <p:cNvSpPr txBox="1"/>
          <p:nvPr/>
        </p:nvSpPr>
        <p:spPr>
          <a:xfrm>
            <a:off x="852297" y="2418408"/>
            <a:ext cx="3719703" cy="35225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700" dirty="0">
                <a:effectLst/>
              </a:rPr>
              <a:t>Key Components: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AI Model: Custom-trained YOLOv8 for weapon detection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Backend: Python system for video processing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Frontend: Flutter mobile app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Database: Firebase </a:t>
            </a:r>
            <a:r>
              <a:rPr lang="en-US" sz="1700" dirty="0" err="1"/>
              <a:t>Firestore</a:t>
            </a:r>
            <a:endParaRPr lang="en-US" sz="1700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Storage: Firebase Storage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Authentication: Firebase Auth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7" name="Content Placeholder 6" descr="A diagram of a firebase service&#10;&#10;Description automatically generated">
            <a:extLst>
              <a:ext uri="{FF2B5EF4-FFF2-40B4-BE49-F238E27FC236}">
                <a16:creationId xmlns:a16="http://schemas.microsoft.com/office/drawing/2014/main" id="{94AFAE5B-9BF9-FE2C-A0B1-25E2AABEB1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84331" y="1216586"/>
            <a:ext cx="3900767" cy="4011071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9144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6400799"/>
            <a:ext cx="611504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1CDD48B-2E55-1666-E9DE-AE84DAE18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1943" y="274638"/>
            <a:ext cx="8128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Development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/>
              <a:t>Challenges Faced:</a:t>
            </a:r>
          </a:p>
          <a:p>
            <a:r>
              <a:rPr lang="en-US" sz="1700"/>
              <a:t>Lack of live camera feeds </a:t>
            </a:r>
          </a:p>
          <a:p>
            <a:r>
              <a:rPr lang="en-US" sz="1700"/>
              <a:t>Lack of data and computing power to train the model</a:t>
            </a:r>
          </a:p>
          <a:p>
            <a:r>
              <a:rPr lang="en-US" sz="1700"/>
              <a:t>Learning a couple of new technologies that wasn’t learned in Afeka such as Ultralytics, Flutter and Firebase</a:t>
            </a:r>
          </a:p>
          <a:p>
            <a:endParaRPr lang="en-US" sz="1700"/>
          </a:p>
          <a:p>
            <a:pPr marL="0" indent="0">
              <a:buNone/>
            </a:pPr>
            <a:r>
              <a:rPr lang="en-US" sz="1700"/>
              <a:t>Solutions:</a:t>
            </a:r>
          </a:p>
          <a:p>
            <a:r>
              <a:rPr lang="en-US" sz="1700"/>
              <a:t>Training with limited data and going with Andrey karpathy theory </a:t>
            </a:r>
          </a:p>
          <a:p>
            <a:r>
              <a:rPr lang="en-US" sz="1700"/>
              <a:t>Simulating feeds by videos selected for testing</a:t>
            </a:r>
          </a:p>
          <a:p>
            <a:endParaRPr lang="en-US" sz="1700"/>
          </a:p>
          <a:p>
            <a:endParaRPr lang="en-US" sz="170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640F881-61BF-8470-8CBD-2D3B8896B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7480" y="388938"/>
            <a:ext cx="8128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3C48B49-6135-48B6-AC0F-97E5D8D1F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7324" y="1146412"/>
            <a:ext cx="6760761" cy="240200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Let's Watch Our System in Action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" y="4374554"/>
            <a:ext cx="9144005" cy="248344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105491" y="4374554"/>
            <a:ext cx="3038508" cy="2483446"/>
          </a:xfrm>
          <a:prstGeom prst="rect">
            <a:avLst/>
          </a:prstGeom>
          <a:gradFill>
            <a:gsLst>
              <a:gs pos="4000">
                <a:schemeClr val="accent1">
                  <a:alpha val="21000"/>
                </a:schemeClr>
              </a:gs>
              <a:gs pos="83000">
                <a:schemeClr val="accent1">
                  <a:lumMod val="50000"/>
                  <a:alpha val="61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56AC18-FB41-4977-8B0C-F5082335A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4379429"/>
            <a:ext cx="9143988" cy="1953928"/>
          </a:xfrm>
          <a:prstGeom prst="rect">
            <a:avLst/>
          </a:prstGeom>
          <a:gradFill>
            <a:gsLst>
              <a:gs pos="32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alpha val="5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" y="4380927"/>
            <a:ext cx="9144000" cy="2019443"/>
          </a:xfrm>
          <a:prstGeom prst="rect">
            <a:avLst/>
          </a:prstGeom>
          <a:gradFill>
            <a:gsLst>
              <a:gs pos="32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45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25F229C-B027-F8D2-5269-18A5EFD807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7480" y="388938"/>
            <a:ext cx="812800" cy="91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54"/>
            <a:ext cx="9144000" cy="6865854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601744"/>
            <a:ext cx="5086350" cy="133869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Future Enhancements</a:t>
            </a:r>
            <a:endParaRPr lang="en-IL"/>
          </a:p>
        </p:txBody>
      </p:sp>
      <p:pic>
        <p:nvPicPr>
          <p:cNvPr id="5" name="Picture 4" descr="Close-up of a camera lens">
            <a:extLst>
              <a:ext uri="{FF2B5EF4-FFF2-40B4-BE49-F238E27FC236}">
                <a16:creationId xmlns:a16="http://schemas.microsoft.com/office/drawing/2014/main" id="{69082877-CDD5-C6C5-A0F7-519226225E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193" r="23043"/>
          <a:stretch/>
        </p:blipFill>
        <p:spPr>
          <a:xfrm>
            <a:off x="20" y="10"/>
            <a:ext cx="281604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0" y="2201958"/>
            <a:ext cx="5086350" cy="390073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700"/>
              <a:t>Potential improvements and features for future development:</a:t>
            </a:r>
          </a:p>
          <a:p>
            <a:r>
              <a:rPr lang="en-US" sz="1700"/>
              <a:t>Integration with live security camera feeds for real-time monitoring and usage</a:t>
            </a:r>
          </a:p>
          <a:p>
            <a:r>
              <a:rPr lang="en-US" sz="1700"/>
              <a:t>Training the model with more computing power and with more data from CCTV footage</a:t>
            </a:r>
          </a:p>
          <a:p>
            <a:r>
              <a:rPr lang="en-US" sz="1700"/>
              <a:t>Additional features such as tracking suspects, alert people in the close environment for possible dangers and increase awareness.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9144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22632" y="1922631"/>
            <a:ext cx="6875818" cy="3030558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64123" y="3164497"/>
            <a:ext cx="4355594" cy="3030557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PageLogo.jpeg">
            <a:extLst>
              <a:ext uri="{FF2B5EF4-FFF2-40B4-BE49-F238E27FC236}">
                <a16:creationId xmlns:a16="http://schemas.microsoft.com/office/drawing/2014/main" id="{BE66928D-14BF-A4AD-E224-9FE2B39D91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057" r="27530"/>
          <a:stretch/>
        </p:blipFill>
        <p:spPr>
          <a:xfrm>
            <a:off x="3028949" y="10"/>
            <a:ext cx="6120019" cy="6875809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161554" y="1712395"/>
            <a:ext cx="4808302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854" y="2950387"/>
            <a:ext cx="2289220" cy="3531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3500">
                <a:solidFill>
                  <a:srgbClr val="FFFFFF"/>
                </a:solidFill>
              </a:rPr>
              <a:t>Thank You!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ageLogo.jpeg">
            <a:extLst>
              <a:ext uri="{FF2B5EF4-FFF2-40B4-BE49-F238E27FC236}">
                <a16:creationId xmlns:a16="http://schemas.microsoft.com/office/drawing/2014/main" id="{7A39DF24-54AE-95A2-CDA2-ED57312EFC2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6860" r="4138" b="-1"/>
          <a:stretch/>
        </p:blipFill>
        <p:spPr>
          <a:xfrm>
            <a:off x="20" y="10"/>
            <a:ext cx="914397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941832"/>
            <a:ext cx="7879842" cy="2057400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Welcome to Our Final Project Presentation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1817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3241202"/>
            <a:ext cx="7879842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" y="3502152"/>
            <a:ext cx="7879842" cy="2670048"/>
          </a:xfrm>
        </p:spPr>
        <p:txBody>
          <a:bodyPr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We've developed a weapon detection system that utilizes real-time video streaming and advanced AI techniques to enhance security in various environments.</a:t>
            </a:r>
          </a:p>
          <a:p>
            <a:endParaRPr lang="en-US" sz="1700" dirty="0">
              <a:solidFill>
                <a:schemeClr val="bg1"/>
              </a:solidFill>
            </a:endParaRPr>
          </a:p>
          <a:p>
            <a:r>
              <a:rPr lang="en-US" sz="1700" dirty="0">
                <a:solidFill>
                  <a:schemeClr val="bg1"/>
                </a:solidFill>
              </a:rPr>
              <a:t>Our system addresses the critical need for rapid threat detection in public spaces, potentially saving lives by providing early warnings to security personnel. By leveraging YOLO AI technology, we've created a robust, scalable solution that can be deployed in diverse settings such as streets, schools, airports, and public events.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idewalk.mp4">
            <a:hlinkClick r:id="" action="ppaction://media"/>
            <a:extLst>
              <a:ext uri="{FF2B5EF4-FFF2-40B4-BE49-F238E27FC236}">
                <a16:creationId xmlns:a16="http://schemas.microsoft.com/office/drawing/2014/main" id="{58D5FA41-95B4-3EB0-D3CF-E1DCC93A50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tretch>
            <a:fillRect/>
          </a:stretch>
        </p:blipFill>
        <p:spPr>
          <a:xfrm>
            <a:off x="763780" y="800314"/>
            <a:ext cx="7616439" cy="571232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6E7755B-52C4-13BD-247D-B149FA0DF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539" y="170438"/>
            <a:ext cx="6700314" cy="629876"/>
          </a:xfrm>
          <a:noFill/>
        </p:spPr>
        <p:txBody>
          <a:bodyPr vert="horz" lIns="91440" tIns="45720" rIns="91440" bIns="45720" rtlCol="0" anchor="b">
            <a:normAutofit fontScale="90000"/>
          </a:bodyPr>
          <a:lstStyle/>
          <a:p>
            <a:pPr defTabSz="914400">
              <a:lnSpc>
                <a:spcPct val="90000"/>
              </a:lnSpc>
            </a:pPr>
            <a:r>
              <a:rPr lang="en-US" sz="4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Why we chose This Project?</a:t>
            </a:r>
          </a:p>
        </p:txBody>
      </p:sp>
    </p:spTree>
    <p:extLst>
      <p:ext uri="{BB962C8B-B14F-4D97-AF65-F5344CB8AC3E}">
        <p14:creationId xmlns:p14="http://schemas.microsoft.com/office/powerpoint/2010/main" val="153961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holon.mp4">
            <a:hlinkClick r:id="" action="ppaction://media"/>
            <a:extLst>
              <a:ext uri="{FF2B5EF4-FFF2-40B4-BE49-F238E27FC236}">
                <a16:creationId xmlns:a16="http://schemas.microsoft.com/office/drawing/2014/main" id="{79EB54F1-019F-81F2-DE08-DAD23F2ABEA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900" y="1050132"/>
            <a:ext cx="8458200" cy="475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88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nave.mp4">
            <a:hlinkClick r:id="" action="ppaction://media"/>
            <a:extLst>
              <a:ext uri="{FF2B5EF4-FFF2-40B4-BE49-F238E27FC236}">
                <a16:creationId xmlns:a16="http://schemas.microsoft.com/office/drawing/2014/main" id="{DD6AC815-ABA7-93B0-AA59-162938F2472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900" y="1050132"/>
            <a:ext cx="8458200" cy="475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06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E1618-4CD3-D356-901B-CDB1D8CD3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nave2.mp4">
            <a:hlinkClick r:id="" action="ppaction://media"/>
            <a:extLst>
              <a:ext uri="{FF2B5EF4-FFF2-40B4-BE49-F238E27FC236}">
                <a16:creationId xmlns:a16="http://schemas.microsoft.com/office/drawing/2014/main" id="{A7270733-7EA2-F3FB-EA4C-A5220641A0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83363"/>
            <a:ext cx="9139919" cy="514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201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aim and significance.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0FBEC80-965C-0A62-B642-849CB0534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4954" y="388938"/>
            <a:ext cx="812800" cy="914400"/>
          </a:xfrm>
          <a:prstGeom prst="rect">
            <a:avLst/>
          </a:prstGeom>
        </p:spPr>
      </p:pic>
      <p:graphicFrame>
        <p:nvGraphicFramePr>
          <p:cNvPr id="8" name="TextBox 4">
            <a:extLst>
              <a:ext uri="{FF2B5EF4-FFF2-40B4-BE49-F238E27FC236}">
                <a16:creationId xmlns:a16="http://schemas.microsoft.com/office/drawing/2014/main" id="{B0A99152-1B9B-F14D-AF9B-5379875D9C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4388269"/>
              </p:ext>
            </p:extLst>
          </p:nvPr>
        </p:nvGraphicFramePr>
        <p:xfrm>
          <a:off x="457200" y="1674673"/>
          <a:ext cx="8229600" cy="3816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Project Overview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586140" y="1879984"/>
            <a:ext cx="7864522" cy="41361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sz="2000" dirty="0"/>
              <a:t>Our weapon detection system is designed to address the growing concern of public safety in an increasingly unpredictable world. By harnessing the power of artificial intelligence and real-time video analysis, we've created a tool that can significantly reduce response times in potential threat situations.</a:t>
            </a:r>
          </a:p>
          <a:p>
            <a:endParaRPr sz="2000" dirty="0"/>
          </a:p>
          <a:p>
            <a:pPr marL="0" indent="0">
              <a:buNone/>
            </a:pPr>
            <a:r>
              <a:rPr sz="2000" dirty="0"/>
              <a:t>Core Components:</a:t>
            </a:r>
          </a:p>
          <a:p>
            <a:r>
              <a:rPr sz="2000" dirty="0"/>
              <a:t>1. YOLO (You Only Look Once) Model</a:t>
            </a:r>
          </a:p>
          <a:p>
            <a:r>
              <a:rPr sz="2000" dirty="0"/>
              <a:t>2. Firebase</a:t>
            </a:r>
            <a:r>
              <a:rPr lang="en-US" sz="2000" dirty="0"/>
              <a:t> as a mediator for the front and backend </a:t>
            </a:r>
          </a:p>
          <a:p>
            <a:r>
              <a:rPr lang="en-US" sz="2000" dirty="0"/>
              <a:t>3. Python based backend</a:t>
            </a:r>
            <a:endParaRPr sz="2000" dirty="0"/>
          </a:p>
          <a:p>
            <a:r>
              <a:rPr lang="en-US" sz="2000" dirty="0"/>
              <a:t>4</a:t>
            </a:r>
            <a:r>
              <a:rPr sz="2000" dirty="0"/>
              <a:t>. Flutter Mobile Application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21B7B19-66AD-8EDB-8587-6F61575F2D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274638"/>
            <a:ext cx="8128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>
                <a:solidFill>
                  <a:srgbClr val="FFFFFF"/>
                </a:solidFill>
              </a:rPr>
              <a:t>YOLO Model: The Core of Our Detection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1986370"/>
            <a:ext cx="7293023" cy="4015185"/>
          </a:xfrm>
        </p:spPr>
        <p:txBody>
          <a:bodyPr anchor="ctr">
            <a:normAutofit fontScale="77500" lnSpcReduction="20000"/>
          </a:bodyPr>
          <a:lstStyle/>
          <a:p>
            <a:pPr marL="0" indent="0">
              <a:buNone/>
            </a:pPr>
            <a:r>
              <a:rPr lang="en-US" sz="2600" dirty="0"/>
              <a:t>At the heart of our weapon detection system lies the YOLO (You Only Look Once) model, a state-of-the-art object detection algorithm known for its speed and accuracy. We chose YOLOv8 for its ability to process images in real-time, making it ideal for our video stream analysis and the best algorithm currently on the market for real time object detection.</a:t>
            </a:r>
          </a:p>
          <a:p>
            <a:pPr marL="0" indent="0">
              <a:buNone/>
            </a:pPr>
            <a:endParaRPr lang="en-US" sz="2600" dirty="0"/>
          </a:p>
          <a:p>
            <a:endParaRPr lang="en-US" sz="2600" dirty="0"/>
          </a:p>
          <a:p>
            <a:pPr marL="0" indent="0">
              <a:buNone/>
            </a:pPr>
            <a:r>
              <a:rPr lang="en-US" sz="2600" dirty="0"/>
              <a:t>Performance metrics:</a:t>
            </a:r>
          </a:p>
          <a:p>
            <a:pPr rtl="0"/>
            <a:r>
              <a:rPr lang="en-US" sz="2600" dirty="0"/>
              <a:t>Precision : 0.881</a:t>
            </a:r>
            <a:r>
              <a:rPr lang="en-US" sz="2600" b="0" i="0" u="none" strike="noStrike" dirty="0">
                <a:effectLst/>
                <a:latin typeface="-webkit-standard"/>
              </a:rPr>
              <a:t> </a:t>
            </a:r>
            <a:r>
              <a:rPr lang="en-US" sz="2600" dirty="0">
                <a:effectLst/>
              </a:rPr>
              <a:t>accuracy of positive predictions over tota</a:t>
            </a:r>
            <a:r>
              <a:rPr lang="en-US" sz="2600" dirty="0"/>
              <a:t>l positives</a:t>
            </a:r>
            <a:endParaRPr lang="en-US" sz="2600" dirty="0">
              <a:effectLst/>
            </a:endParaRPr>
          </a:p>
          <a:p>
            <a:r>
              <a:rPr lang="en-US" sz="2600" dirty="0">
                <a:effectLst/>
                <a:latin typeface="-apple-system"/>
              </a:rPr>
              <a:t> </a:t>
            </a:r>
            <a:r>
              <a:rPr lang="en-US" sz="2600" dirty="0"/>
              <a:t>Recall : 0.887 </a:t>
            </a:r>
            <a:r>
              <a:rPr lang="en-US" sz="2600" b="0" i="0" u="none" strike="noStrike" dirty="0">
                <a:effectLst/>
                <a:latin typeface="-webkit-standard"/>
              </a:rPr>
              <a:t>Correct detections over actual positives.</a:t>
            </a:r>
            <a:endParaRPr lang="en-US" sz="2600" dirty="0"/>
          </a:p>
          <a:p>
            <a:r>
              <a:rPr lang="en-US" sz="2600" dirty="0"/>
              <a:t> mAP50 : 0.908 Mean Average Precision with at least 50%</a:t>
            </a:r>
          </a:p>
          <a:p>
            <a:endParaRPr lang="en-US" sz="1700" dirty="0"/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907FD71-437A-21A0-900D-0BAA166E6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7480" y="388938"/>
            <a:ext cx="812800" cy="914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673</Words>
  <Application>Microsoft Macintosh PowerPoint</Application>
  <PresentationFormat>On-screen Show (4:3)</PresentationFormat>
  <Paragraphs>76</Paragraphs>
  <Slides>17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-apple-system</vt:lpstr>
      <vt:lpstr>-webkit-standard</vt:lpstr>
      <vt:lpstr>Aptos</vt:lpstr>
      <vt:lpstr>Arial</vt:lpstr>
      <vt:lpstr>Calibri</vt:lpstr>
      <vt:lpstr>Office Theme</vt:lpstr>
      <vt:lpstr> Guardian View Real-Time Weapon Detection System</vt:lpstr>
      <vt:lpstr>Welcome to Our Final Project Presentation</vt:lpstr>
      <vt:lpstr>Why we chose This Project?</vt:lpstr>
      <vt:lpstr>PowerPoint Presentation</vt:lpstr>
      <vt:lpstr>PowerPoint Presentation</vt:lpstr>
      <vt:lpstr>PowerPoint Presentation</vt:lpstr>
      <vt:lpstr>Project aim and significance.</vt:lpstr>
      <vt:lpstr>Project Overview</vt:lpstr>
      <vt:lpstr>YOLO Model: The Core of Our Detection System</vt:lpstr>
      <vt:lpstr>Firebase Integration</vt:lpstr>
      <vt:lpstr>Flutter Application</vt:lpstr>
      <vt:lpstr>System Workflow</vt:lpstr>
      <vt:lpstr>System Architecture</vt:lpstr>
      <vt:lpstr>Development Challenges</vt:lpstr>
      <vt:lpstr>Let's Watch Our System in Action</vt:lpstr>
      <vt:lpstr>Future Enhancements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Omer Iny</cp:lastModifiedBy>
  <cp:revision>8</cp:revision>
  <dcterms:created xsi:type="dcterms:W3CDTF">2013-01-27T09:14:16Z</dcterms:created>
  <dcterms:modified xsi:type="dcterms:W3CDTF">2024-07-23T09:17:28Z</dcterms:modified>
  <cp:category/>
</cp:coreProperties>
</file>

<file path=docProps/thumbnail.jpeg>
</file>